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https://www.youtube.com/watch?v=SLj3aCfqzOM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Introduction, </a:t>
            </a:r>
            <a:br>
              <a:rPr b="1" lang="en-GB"/>
            </a:br>
            <a:r>
              <a:rPr lang="en-GB"/>
              <a:t>Good Morning Everyone etc. </a:t>
            </a:r>
            <a:br>
              <a:rPr lang="en-GB"/>
            </a:br>
            <a:r>
              <a:rPr lang="en-GB"/>
              <a:t>Reporting on Berkely NOW paper.</a:t>
            </a:r>
            <a:br>
              <a:rPr lang="en-GB"/>
            </a:br>
            <a:r>
              <a:rPr lang="en-GB"/>
              <a:t>Point out 1995</a:t>
            </a:r>
            <a:br>
              <a:rPr lang="en-GB"/>
            </a:br>
            <a:r>
              <a:rPr lang="en-GB"/>
              <a:t>HARD READ</a:t>
            </a:r>
            <a:br>
              <a:rPr lang="en-GB"/>
            </a:br>
            <a:r>
              <a:rPr lang="en-GB"/>
              <a:t>I broke the paper down into…</a:t>
            </a:r>
            <a:br>
              <a:rPr lang="en-GB"/>
            </a:br>
            <a:r>
              <a:rPr lang="en-GB"/>
              <a:t>On the slide I have the break down of how I will present this.</a:t>
            </a:r>
            <a:br>
              <a:rPr lang="en-GB"/>
            </a:br>
            <a:r>
              <a:rPr b="1" lang="en-GB"/>
              <a:t>Slide 1.</a:t>
            </a:r>
            <a:br>
              <a:rPr b="1" lang="en-GB"/>
            </a:br>
            <a:r>
              <a:rPr b="1" lang="en-GB"/>
              <a:t>1995 Context</a:t>
            </a:r>
            <a:br>
              <a:rPr b="1" lang="en-GB"/>
            </a:br>
            <a:r>
              <a:rPr b="1" lang="en-GB"/>
              <a:t>The History of Computing in 1995. Famous OS, Computers Available, Linux Version, Brands (Packard Bell)</a:t>
            </a:r>
            <a:br>
              <a:rPr b="1" lang="en-GB"/>
            </a:br>
            <a:r>
              <a:rPr b="1" lang="en-GB"/>
              <a:t>Clarifying Differences between Workstation and Servers.</a:t>
            </a:r>
            <a:br>
              <a:rPr b="1" lang="en-GB"/>
            </a:br>
            <a:br>
              <a:rPr b="1" lang="en-GB"/>
            </a:br>
            <a:r>
              <a:rPr b="1" lang="en-GB"/>
              <a:t>What was the Berkeley project?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What was the Motivation for the research?</a:t>
            </a:r>
            <a:br>
              <a:rPr b="1" lang="en-GB"/>
            </a:br>
            <a:br>
              <a:rPr b="1" lang="en-GB"/>
            </a:br>
            <a:r>
              <a:rPr b="1" lang="en-GB"/>
              <a:t>How does it relate to previous work?</a:t>
            </a:r>
            <a:br>
              <a:rPr b="1" lang="en-GB"/>
            </a:br>
            <a:br>
              <a:rPr b="1" lang="en-GB"/>
            </a:br>
            <a:r>
              <a:rPr b="1" lang="en-GB"/>
              <a:t>What are the most important points made in the paper?</a:t>
            </a:r>
            <a:br>
              <a:rPr b="1" lang="en-GB"/>
            </a:br>
            <a:br>
              <a:rPr b="1" lang="en-GB"/>
            </a:br>
            <a:r>
              <a:rPr b="1" lang="en-GB">
                <a:solidFill>
                  <a:schemeClr val="dk1"/>
                </a:solidFill>
              </a:rPr>
              <a:t>What specific examples or ideas used in the paper?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GB">
                <a:solidFill>
                  <a:schemeClr val="dk1"/>
                </a:solidFill>
              </a:rPr>
              <a:t>What future work is indicated in the paper?</a:t>
            </a:r>
            <a:br>
              <a:rPr b="1" lang="en-GB"/>
            </a:br>
            <a:br>
              <a:rPr b="1" lang="en-GB"/>
            </a:b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251375"/>
            <a:ext cx="8520600" cy="133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GB" sz="2400"/>
              <a:t>The Berkeley Networks of Workstations (NOW) Project 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b="1" sz="1400"/>
          </a:p>
          <a:p>
            <a:pPr lvl="0" rtl="0" algn="l">
              <a:spcBef>
                <a:spcPts val="0"/>
              </a:spcBef>
              <a:buNone/>
            </a:pPr>
            <a:r>
              <a:rPr lang="en-GB" sz="1400"/>
              <a:t>By: Thomas E. Anderson, David E, Culler, David A. Patterson Computer Sciences Division/EECS Department University of California at Berkeley Berkeley, CA 94720 USA </a:t>
            </a:r>
          </a:p>
          <a:p>
            <a:pPr lvl="0" algn="l">
              <a:spcBef>
                <a:spcPts val="0"/>
              </a:spcBef>
              <a:buNone/>
            </a:pPr>
            <a:r>
              <a:rPr lang="en-GB" sz="1400"/>
              <a:t>http://now.cs.berkeIey.edu 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341150" y="1836975"/>
            <a:ext cx="84501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Background of Computing in 1995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What was the Berkeley project?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What was the Motivation for the research?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How does it relate to previous work?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What are the most important points made in the paper?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What specific examples or ideas used in the paper?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What future work is indicated in the paper?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7041" l="3345" r="8850" t="20515"/>
          <a:stretch/>
        </p:blipFill>
        <p:spPr>
          <a:xfrm>
            <a:off x="-89217" y="409537"/>
            <a:ext cx="9322430" cy="43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7844650" y="4067450"/>
            <a:ext cx="945300" cy="59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8289" r="43034" t="18039"/>
          <a:stretch/>
        </p:blipFill>
        <p:spPr>
          <a:xfrm>
            <a:off x="1562431" y="0"/>
            <a:ext cx="543281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b="2937" l="12379" r="17439" t="12150"/>
          <a:stretch/>
        </p:blipFill>
        <p:spPr>
          <a:xfrm>
            <a:off x="7020750" y="1332525"/>
            <a:ext cx="2679791" cy="182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 b="5903" l="22839" r="26553" t="18309"/>
          <a:stretch/>
        </p:blipFill>
        <p:spPr>
          <a:xfrm>
            <a:off x="-655500" y="1332524"/>
            <a:ext cx="2165000" cy="182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1676950" y="-299450"/>
            <a:ext cx="945300" cy="59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739825" y="722200"/>
            <a:ext cx="7878900" cy="26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What was the Motivation for the research?</a:t>
            </a:r>
            <a:br>
              <a:rPr b="1" lang="en-GB" sz="1100">
                <a:solidFill>
                  <a:schemeClr val="dk1"/>
                </a:solidFill>
              </a:rPr>
            </a:br>
            <a:br>
              <a:rPr b="1"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Lazy Boy Chair.</a:t>
            </a:r>
            <a:br>
              <a:rPr b="1" lang="en-GB" sz="1100">
                <a:solidFill>
                  <a:schemeClr val="dk1"/>
                </a:solidFill>
              </a:rPr>
            </a:br>
            <a:br>
              <a:rPr b="1" lang="en-GB" sz="1100">
                <a:solidFill>
                  <a:schemeClr val="dk1"/>
                </a:solidFill>
              </a:rPr>
            </a:br>
            <a:br>
              <a:rPr b="1"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If you want to make you program run fast you will need to figure out how to do it with multiple processors.</a:t>
            </a:r>
            <a:br>
              <a:rPr b="1" lang="en-GB" sz="1100">
                <a:solidFill>
                  <a:schemeClr val="dk1"/>
                </a:solidFill>
              </a:rPr>
            </a:br>
            <a:br>
              <a:rPr b="1"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The motivation is identifying the pioneering research in how this was done.</a:t>
            </a:r>
            <a:br>
              <a:rPr b="1" lang="en-GB" sz="1100">
                <a:solidFill>
                  <a:schemeClr val="dk1"/>
                </a:solidFill>
              </a:rPr>
            </a:br>
            <a:br>
              <a:rPr b="1"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In 2 years time I will need more processors for a faster device. 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700" y="2042424"/>
            <a:ext cx="2908601" cy="29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3401" l="9689" r="13352" t="22331"/>
          <a:stretch/>
        </p:blipFill>
        <p:spPr>
          <a:xfrm>
            <a:off x="1260437" y="968825"/>
            <a:ext cx="6623126" cy="35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1039275" y="281825"/>
            <a:ext cx="54606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Paper Motivation (2007)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https://www.youtube.com/watch?v=On-k-E5HpcQ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8715" l="47402" r="25004" t="33829"/>
          <a:stretch/>
        </p:blipFill>
        <p:spPr>
          <a:xfrm>
            <a:off x="5571599" y="2796520"/>
            <a:ext cx="1912949" cy="223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344400" y="326400"/>
            <a:ext cx="4799700" cy="4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/>
              <a:t>Berkeley NOW System HardWare Configuration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One hundred and five Sun Ultra 170 workstations</a:t>
            </a:r>
            <a:r>
              <a:rPr lang="en-GB"/>
              <a:t>, connected by a large Myricom network,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and packaged into 19-inch racks. Each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workstation contains a 167 MHz Ultra1 microprocessor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with 512 KB level-2 cache, 128 MB of memory, two 2.3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GB disks, ethernet, and a Myricom “Lanai”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interface card (NIC) on the SBus. The NIC has a 37.5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MHz embedded processor and three DMA engines,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which compete for bandwidth to 256 KB of embedded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SRAM. The node architecture is shown in Figure 1.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br>
              <a:rPr lang="en-GB"/>
            </a:b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1508" l="20458" r="53309" t="26986"/>
          <a:stretch/>
        </p:blipFill>
        <p:spPr>
          <a:xfrm>
            <a:off x="564850" y="180074"/>
            <a:ext cx="3025474" cy="463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3827" l="16931" r="53644" t="50117"/>
          <a:stretch/>
        </p:blipFill>
        <p:spPr>
          <a:xfrm>
            <a:off x="337649" y="528974"/>
            <a:ext cx="3824099" cy="336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4344400" y="326400"/>
            <a:ext cx="4799700" cy="4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/>
              <a:t>Network Topology</a:t>
            </a:r>
          </a:p>
          <a:p>
            <a:pPr indent="-228600" lvl="0" marL="457200">
              <a:spcBef>
                <a:spcPts val="0"/>
              </a:spcBef>
              <a:buClr>
                <a:srgbClr val="FF0000"/>
              </a:buClr>
              <a:buChar char="●"/>
            </a:pPr>
            <a:r>
              <a:rPr i="1" lang="en-GB">
                <a:solidFill>
                  <a:srgbClr val="FF0000"/>
                </a:solidFill>
              </a:rPr>
              <a:t>The Myrinet switches that form the high-speed interconnect.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The topology is constrained by the use of 8-port switches and wiring density concerns.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/>
              <a:t>Groups of </a:t>
            </a:r>
            <a:r>
              <a:rPr lang="en-GB">
                <a:solidFill>
                  <a:srgbClr val="FF0000"/>
                </a:solidFill>
              </a:rPr>
              <a:t>seven</a:t>
            </a:r>
            <a:r>
              <a:rPr lang="en-GB"/>
              <a:t> of these switches are treated as a 35-node subcluster with the 21 upward links spread over four level-two switches.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GB">
                <a:solidFill>
                  <a:srgbClr val="FF0000"/>
                </a:solidFill>
              </a:rPr>
              <a:t>Three</a:t>
            </a:r>
            <a:r>
              <a:rPr lang="en-GB"/>
              <a:t> of these subclusters are wired together to comprise the NOW.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br>
              <a:rPr lang="en-GB"/>
            </a:b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33598" l="47270" r="24204" t="15441"/>
          <a:stretch/>
        </p:blipFill>
        <p:spPr>
          <a:xfrm>
            <a:off x="382674" y="534600"/>
            <a:ext cx="3938601" cy="39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4344400" y="326400"/>
            <a:ext cx="4799700" cy="4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/>
              <a:t>Software Architecture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The system software for NOW employs a layered architecture, as illustrated in Figure 4. Each node runs a complete, independent Solaris Unix with the associated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process management, memory management, file system,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thread support, scheduler, and device drivers. We extend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Solaris at each of these interfaces to support global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/>
              <a:t>operations over the NOW.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u="sng"/>
          </a:p>
          <a:p>
            <a:pPr lvl="0">
              <a:spcBef>
                <a:spcPts val="0"/>
              </a:spcBef>
              <a:buNone/>
            </a:pPr>
            <a:r>
              <a:rPr b="1" lang="en-GB" u="sng"/>
              <a:t>Process Management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# glush OR # glush-run 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/>
              <a:t>File System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Files are striped over nodes in a RAID-like fashion so that each node can read file data at the bandwidth of its interface into the network. </a:t>
            </a:r>
          </a:p>
          <a:p>
            <a:pPr lvl="0">
              <a:spcBef>
                <a:spcPts val="0"/>
              </a:spcBef>
              <a:buNone/>
            </a:pPr>
            <a:r>
              <a:rPr b="1" lang="en-GB" u="sng"/>
              <a:t>Virtual Memory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Allows paging to remote nodes through deamons.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br>
              <a:rPr lang="en-GB"/>
            </a:b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1844" l="10760" r="52637" t="21609"/>
          <a:stretch/>
        </p:blipFill>
        <p:spPr>
          <a:xfrm>
            <a:off x="2983450" y="1069325"/>
            <a:ext cx="3347000" cy="39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42876" l="46749" r="16647" t="39444"/>
          <a:stretch/>
        </p:blipFill>
        <p:spPr>
          <a:xfrm>
            <a:off x="2983450" y="160398"/>
            <a:ext cx="3347000" cy="90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3477" l="10903" r="54059" t="41495"/>
          <a:stretch/>
        </p:blipFill>
        <p:spPr>
          <a:xfrm>
            <a:off x="742174" y="235249"/>
            <a:ext cx="2679675" cy="23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15809" l="46872" r="18680" t="30797"/>
          <a:stretch/>
        </p:blipFill>
        <p:spPr>
          <a:xfrm>
            <a:off x="966762" y="2812377"/>
            <a:ext cx="2343799" cy="204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5">
            <a:alphaModFix/>
          </a:blip>
          <a:srcRect b="1929" l="12642" r="54554" t="12322"/>
          <a:stretch/>
        </p:blipFill>
        <p:spPr>
          <a:xfrm>
            <a:off x="5207625" y="347512"/>
            <a:ext cx="2823050" cy="41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3416" l="7266" r="11997" t="18586"/>
          <a:stretch/>
        </p:blipFill>
        <p:spPr>
          <a:xfrm>
            <a:off x="174267" y="271650"/>
            <a:ext cx="8969733" cy="48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/>
          <p:nvPr/>
        </p:nvSpPr>
        <p:spPr>
          <a:xfrm>
            <a:off x="-371450" y="-51850"/>
            <a:ext cx="945300" cy="59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922900" y="438950"/>
            <a:ext cx="76533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-GB" u="sng"/>
              <a:t>What the Now System Achieved</a:t>
            </a:r>
            <a:br>
              <a:rPr lang="en-GB"/>
            </a:br>
            <a:br>
              <a:rPr lang="en-GB"/>
            </a:br>
            <a:r>
              <a:rPr lang="en-GB"/>
              <a:t>The infrastructure necessary for running parallel applications has been thoroughly exercised in our system. </a:t>
            </a:r>
            <a:br>
              <a:rPr lang="en-GB"/>
            </a:br>
            <a:br>
              <a:rPr lang="en-GB"/>
            </a:br>
            <a:r>
              <a:rPr lang="en-GB"/>
              <a:t>We have shown that not only can we obtain the low-latency, high-bandwidth communication traditionally seen in only tightly-integrated MPP systems, but also that this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communication performance directly corresponds to speedups for scientific parallel applications. </a:t>
            </a:r>
            <a:br>
              <a:rPr lang="en-GB"/>
            </a:br>
            <a:br>
              <a:rPr lang="en-GB"/>
            </a:br>
            <a:r>
              <a:rPr lang="en-GB"/>
              <a:t>Through disk-to-disk sorting, we have demonstrated many of the strengths of the NOW approach: the presence of a complete OS and file-system on each node for memory management and high-performance I/O, and the ability to isolate performance issues.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203175" y="203175"/>
            <a:ext cx="86616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Future Work/ Ideas.</a:t>
            </a:r>
            <a:br>
              <a:rPr lang="en-GB" sz="1800"/>
            </a:br>
            <a:r>
              <a:rPr i="1" lang="en-GB" sz="1800"/>
              <a:t>Assembling the more than 100 Sun UltraSparc workstations in our current configuration raised a number of unique engineering issues, such as </a:t>
            </a:r>
            <a:r>
              <a:rPr i="1" lang="en-GB" sz="1800">
                <a:solidFill>
                  <a:srgbClr val="FF0000"/>
                </a:solidFill>
              </a:rPr>
              <a:t>cable management</a:t>
            </a:r>
            <a:r>
              <a:rPr i="1" lang="en-GB" sz="1800"/>
              <a:t>, </a:t>
            </a:r>
            <a:r>
              <a:rPr i="1" lang="en-GB" sz="1800">
                <a:solidFill>
                  <a:srgbClr val="FF0000"/>
                </a:solidFill>
              </a:rPr>
              <a:t>boot and diagnostic support</a:t>
            </a:r>
            <a:r>
              <a:rPr i="1" lang="en-GB" sz="1800"/>
              <a:t>, and </a:t>
            </a:r>
            <a:r>
              <a:rPr i="1" lang="en-GB" sz="1800">
                <a:solidFill>
                  <a:srgbClr val="FF0000"/>
                </a:solidFill>
              </a:rPr>
              <a:t>system administration</a:t>
            </a:r>
            <a:r>
              <a:rPr i="1" lang="en-GB" sz="1800"/>
              <a:t>, but reasonable solutions exist for each.</a:t>
            </a:r>
            <a:br>
              <a:rPr i="1" lang="en-GB" sz="1800"/>
            </a:br>
            <a:br>
              <a:rPr i="1" lang="en-GB" sz="1800"/>
            </a:br>
            <a:br>
              <a:rPr i="1" lang="en-GB" sz="1800"/>
            </a:br>
            <a:br>
              <a:rPr i="1" lang="en-GB" sz="1800"/>
            </a:br>
            <a:br>
              <a:rPr i="1" lang="en-GB" sz="1800"/>
            </a:br>
            <a:r>
              <a:rPr i="1" lang="en-GB" sz="1800"/>
              <a:t>Thanks !</a:t>
            </a:r>
            <a:br>
              <a:rPr i="1" lang="en-GB" sz="1800"/>
            </a:br>
            <a:r>
              <a:rPr i="1" lang="en-GB" sz="1800"/>
              <a:t>- </a:t>
            </a:r>
            <a:r>
              <a:rPr lang="en-GB" sz="1800"/>
              <a:t>Questions?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7080" l="3364" r="10376" t="20597"/>
          <a:stretch/>
        </p:blipFill>
        <p:spPr>
          <a:xfrm>
            <a:off x="0" y="348518"/>
            <a:ext cx="9144000" cy="431073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1474400" y="4817100"/>
            <a:ext cx="4220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https://www.youtube.com/watch?v=SLj3aCfqzOM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5976" l="3571" r="10377" t="20233"/>
          <a:stretch/>
        </p:blipFill>
        <p:spPr>
          <a:xfrm>
            <a:off x="53263" y="281375"/>
            <a:ext cx="9037462" cy="43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/>
          <p:nvPr/>
        </p:nvSpPr>
        <p:spPr>
          <a:xfrm>
            <a:off x="-371450" y="-51850"/>
            <a:ext cx="945300" cy="59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703" l="3735" r="9178" t="21085"/>
          <a:stretch/>
        </p:blipFill>
        <p:spPr>
          <a:xfrm>
            <a:off x="-114826" y="409964"/>
            <a:ext cx="9373649" cy="47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5946" l="3549" r="9870" t="21970"/>
          <a:stretch/>
        </p:blipFill>
        <p:spPr>
          <a:xfrm>
            <a:off x="-226259" y="258850"/>
            <a:ext cx="9370257" cy="438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2694" l="3361" r="9561" t="20963"/>
          <a:stretch/>
        </p:blipFill>
        <p:spPr>
          <a:xfrm>
            <a:off x="88150" y="339840"/>
            <a:ext cx="9055849" cy="44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9071425" y="4393850"/>
            <a:ext cx="945300" cy="59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5622" l="3569" r="8941" t="20593"/>
          <a:stretch/>
        </p:blipFill>
        <p:spPr>
          <a:xfrm>
            <a:off x="0" y="280100"/>
            <a:ext cx="9439401" cy="44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2335" l="3770" r="9151" t="20593"/>
          <a:stretch/>
        </p:blipFill>
        <p:spPr>
          <a:xfrm>
            <a:off x="0" y="296550"/>
            <a:ext cx="9296575" cy="45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